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210 도시락" panose="020B0600000101010101" charset="-127"/>
      <p:regular r:id="rId10"/>
    </p:embeddedFont>
    <p:embeddedFont>
      <p:font typeface="Arial" panose="020B0604020202020204" pitchFamily="3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270" autoAdjust="0"/>
  </p:normalViewPr>
  <p:slideViewPr>
    <p:cSldViewPr>
      <p:cViewPr varScale="1">
        <p:scale>
          <a:sx n="70" d="100"/>
          <a:sy n="70" d="100"/>
        </p:scale>
        <p:origin x="78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3369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sv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HVihXydpQhQ?feature=oembed" TargetMode="External"/><Relationship Id="rId6" Type="http://schemas.openxmlformats.org/officeDocument/2006/relationships/image" Target="../media/image2.png"/><Relationship Id="rId11" Type="http://schemas.openxmlformats.org/officeDocument/2006/relationships/image" Target="../media/image10.png"/><Relationship Id="rId5" Type="http://schemas.openxmlformats.org/officeDocument/2006/relationships/hyperlink" Target="https://www.youtube.com/shorts/HVihXydpQhQ?feature=share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s://www.youtube.com/shorts/Ad4lmL3cKUQ?feature=shar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shorts/Ad4lmL3cKUQ?feature=shar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hyperlink" Target="https://www.youtube.com/shorts/Ad4lmL3cKUQ?feature=share" TargetMode="External"/><Relationship Id="rId7" Type="http://schemas.openxmlformats.org/officeDocument/2006/relationships/image" Target="../media/image1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svg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2.png"/><Relationship Id="rId5" Type="http://schemas.openxmlformats.org/officeDocument/2006/relationships/hyperlink" Target="https://www.youtube.com/shorts/Ad4lmL3cKUQ?feature=share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shorts/Ad4lmL3cKUQ?feature=shar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5F9FF">
                <a:alpha val="100000"/>
              </a:srgbClr>
            </a:gs>
            <a:gs pos="26000">
              <a:srgbClr val="97D2E4">
                <a:alpha val="100000"/>
              </a:srgbClr>
            </a:gs>
            <a:gs pos="100000">
              <a:srgbClr val="59AAC3">
                <a:alpha val="100000"/>
              </a:srgbClr>
            </a:gs>
          </a:gsLst>
          <a:lin ang="1350003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6785">
            <a:off x="-3159268" y="-2577624"/>
            <a:ext cx="8748996" cy="4947952"/>
          </a:xfrm>
          <a:custGeom>
            <a:avLst/>
            <a:gdLst/>
            <a:ahLst/>
            <a:cxnLst/>
            <a:rect l="l" t="t" r="r" b="b"/>
            <a:pathLst>
              <a:path w="8748996" h="4947952">
                <a:moveTo>
                  <a:pt x="0" y="0"/>
                </a:moveTo>
                <a:lnTo>
                  <a:pt x="8748996" y="0"/>
                </a:lnTo>
                <a:lnTo>
                  <a:pt x="8748996" y="4947952"/>
                </a:lnTo>
                <a:lnTo>
                  <a:pt x="0" y="4947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46785">
            <a:off x="-881960" y="6328942"/>
            <a:ext cx="8748996" cy="4947952"/>
          </a:xfrm>
          <a:custGeom>
            <a:avLst/>
            <a:gdLst/>
            <a:ahLst/>
            <a:cxnLst/>
            <a:rect l="l" t="t" r="r" b="b"/>
            <a:pathLst>
              <a:path w="8748996" h="4947952">
                <a:moveTo>
                  <a:pt x="0" y="0"/>
                </a:moveTo>
                <a:lnTo>
                  <a:pt x="8748996" y="0"/>
                </a:lnTo>
                <a:lnTo>
                  <a:pt x="8748996" y="4947952"/>
                </a:lnTo>
                <a:lnTo>
                  <a:pt x="0" y="4947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46785">
            <a:off x="11329832" y="-948024"/>
            <a:ext cx="8748996" cy="4947952"/>
          </a:xfrm>
          <a:custGeom>
            <a:avLst/>
            <a:gdLst/>
            <a:ahLst/>
            <a:cxnLst/>
            <a:rect l="l" t="t" r="r" b="b"/>
            <a:pathLst>
              <a:path w="8748996" h="4947952">
                <a:moveTo>
                  <a:pt x="0" y="0"/>
                </a:moveTo>
                <a:lnTo>
                  <a:pt x="8748996" y="0"/>
                </a:lnTo>
                <a:lnTo>
                  <a:pt x="8748996" y="4947952"/>
                </a:lnTo>
                <a:lnTo>
                  <a:pt x="0" y="4947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148006" y="3283366"/>
            <a:ext cx="9118425" cy="370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78"/>
              </a:lnSpc>
            </a:pPr>
            <a:r>
              <a:rPr lang="en-US" sz="8149">
                <a:solidFill>
                  <a:srgbClr val="285DB6"/>
                </a:solidFill>
              </a:rPr>
              <a:t>편의점 고객</a:t>
            </a:r>
          </a:p>
          <a:p>
            <a:pPr algn="l">
              <a:lnSpc>
                <a:spcPts val="9778"/>
              </a:lnSpc>
            </a:pPr>
            <a:r>
              <a:rPr lang="en-US" sz="8149" u="sng">
                <a:solidFill>
                  <a:srgbClr val="285DB6"/>
                </a:solidFill>
              </a:rPr>
              <a:t>시선 추적</a:t>
            </a:r>
            <a:r>
              <a:rPr lang="en-US" sz="8149">
                <a:solidFill>
                  <a:srgbClr val="285DB6"/>
                </a:solidFill>
              </a:rPr>
              <a:t>을 통한</a:t>
            </a:r>
          </a:p>
          <a:p>
            <a:pPr algn="l">
              <a:lnSpc>
                <a:spcPts val="9778"/>
              </a:lnSpc>
            </a:pPr>
            <a:r>
              <a:rPr lang="en-US" sz="8149">
                <a:solidFill>
                  <a:srgbClr val="285DB6"/>
                </a:solidFill>
              </a:rPr>
              <a:t>담배 정보 알림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31634" y="1852065"/>
            <a:ext cx="9009410" cy="7406235"/>
            <a:chOff x="0" y="0"/>
            <a:chExt cx="3286657" cy="27018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86657" cy="2701815"/>
            </a:xfrm>
            <a:custGeom>
              <a:avLst/>
              <a:gdLst/>
              <a:ahLst/>
              <a:cxnLst/>
              <a:rect l="l" t="t" r="r" b="b"/>
              <a:pathLst>
                <a:path w="3286657" h="2701815">
                  <a:moveTo>
                    <a:pt x="0" y="0"/>
                  </a:moveTo>
                  <a:lnTo>
                    <a:pt x="3286657" y="0"/>
                  </a:lnTo>
                  <a:lnTo>
                    <a:pt x="3286657" y="2701815"/>
                  </a:lnTo>
                  <a:lnTo>
                    <a:pt x="0" y="27018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7289" y="1852065"/>
            <a:ext cx="7087021" cy="7406235"/>
            <a:chOff x="0" y="0"/>
            <a:chExt cx="2585364" cy="27018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85364" cy="2701815"/>
            </a:xfrm>
            <a:custGeom>
              <a:avLst/>
              <a:gdLst/>
              <a:ahLst/>
              <a:cxnLst/>
              <a:rect l="l" t="t" r="r" b="b"/>
              <a:pathLst>
                <a:path w="2585364" h="2701815">
                  <a:moveTo>
                    <a:pt x="0" y="0"/>
                  </a:moveTo>
                  <a:lnTo>
                    <a:pt x="2585364" y="0"/>
                  </a:lnTo>
                  <a:lnTo>
                    <a:pt x="2585364" y="2701815"/>
                  </a:lnTo>
                  <a:lnTo>
                    <a:pt x="0" y="27018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29541" y="1038225"/>
            <a:ext cx="16444937" cy="560835"/>
            <a:chOff x="0" y="0"/>
            <a:chExt cx="5999157" cy="2045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999157" cy="204594"/>
            </a:xfrm>
            <a:custGeom>
              <a:avLst/>
              <a:gdLst/>
              <a:ahLst/>
              <a:cxnLst/>
              <a:rect l="l" t="t" r="r" b="b"/>
              <a:pathLst>
                <a:path w="5999157" h="204594">
                  <a:moveTo>
                    <a:pt x="0" y="0"/>
                  </a:moveTo>
                  <a:lnTo>
                    <a:pt x="5999157" y="0"/>
                  </a:lnTo>
                  <a:lnTo>
                    <a:pt x="5999157" y="204594"/>
                  </a:lnTo>
                  <a:lnTo>
                    <a:pt x="0" y="2045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8949331" y="487005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789337" y="5002763"/>
            <a:ext cx="3456357" cy="3344026"/>
          </a:xfrm>
          <a:custGeom>
            <a:avLst/>
            <a:gdLst/>
            <a:ahLst/>
            <a:cxnLst/>
            <a:rect l="l" t="t" r="r" b="b"/>
            <a:pathLst>
              <a:path w="3456357" h="3344026">
                <a:moveTo>
                  <a:pt x="0" y="0"/>
                </a:moveTo>
                <a:lnTo>
                  <a:pt x="3456357" y="0"/>
                </a:lnTo>
                <a:lnTo>
                  <a:pt x="3456357" y="3344026"/>
                </a:lnTo>
                <a:lnTo>
                  <a:pt x="0" y="33440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2834534" y="2097761"/>
            <a:ext cx="4409730" cy="2700338"/>
            <a:chOff x="0" y="0"/>
            <a:chExt cx="1161410" cy="7112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61422" cy="711200"/>
            </a:xfrm>
            <a:custGeom>
              <a:avLst/>
              <a:gdLst/>
              <a:ahLst/>
              <a:cxnLst/>
              <a:rect l="l" t="t" r="r" b="b"/>
              <a:pathLst>
                <a:path w="1161422" h="711200">
                  <a:moveTo>
                    <a:pt x="873043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873043" y="551732"/>
                  </a:lnTo>
                  <a:cubicBezTo>
                    <a:pt x="1034973" y="551732"/>
                    <a:pt x="1161410" y="428220"/>
                    <a:pt x="1161410" y="275861"/>
                  </a:cubicBezTo>
                  <a:cubicBezTo>
                    <a:pt x="1161422" y="123512"/>
                    <a:pt x="1034973" y="0"/>
                    <a:pt x="873043" y="0"/>
                  </a:cubicBezTo>
                  <a:close/>
                </a:path>
              </a:pathLst>
            </a:custGeom>
            <a:solidFill>
              <a:srgbClr val="A5B7C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38100"/>
              <a:ext cx="116141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31634" y="1070993"/>
            <a:ext cx="447251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 err="1">
                <a:solidFill>
                  <a:srgbClr val="000000"/>
                </a:solidFill>
                <a:latin typeface="210 도시락"/>
                <a:ea typeface="210 도시락"/>
              </a:rPr>
              <a:t>인텔</a:t>
            </a:r>
            <a:r>
              <a:rPr lang="en-US" sz="3000" dirty="0">
                <a:solidFill>
                  <a:srgbClr val="000000"/>
                </a:solidFill>
                <a:latin typeface="210 도시락"/>
                <a:ea typeface="210 도시락"/>
              </a:rPr>
              <a:t> AI SW </a:t>
            </a:r>
            <a:r>
              <a:rPr lang="en-US" sz="3000" dirty="0" err="1">
                <a:solidFill>
                  <a:srgbClr val="000000"/>
                </a:solidFill>
                <a:latin typeface="210 도시락"/>
                <a:ea typeface="210 도시락"/>
              </a:rPr>
              <a:t>아카데미</a:t>
            </a:r>
            <a:r>
              <a:rPr lang="en-US" sz="3000" dirty="0">
                <a:solidFill>
                  <a:srgbClr val="000000"/>
                </a:solidFill>
                <a:latin typeface="210 도시락"/>
                <a:ea typeface="210 도시락"/>
              </a:rPr>
              <a:t> 4기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14536" y="3722267"/>
            <a:ext cx="6843605" cy="2484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39"/>
              </a:lnSpc>
            </a:pPr>
            <a:r>
              <a:rPr lang="en-US" sz="5030" dirty="0" err="1">
                <a:solidFill>
                  <a:srgbClr val="003EA8"/>
                </a:solidFill>
                <a:ea typeface="Nanum Square Ultra-Bold"/>
              </a:rPr>
              <a:t>편의점</a:t>
            </a:r>
            <a:r>
              <a:rPr lang="en-US" sz="5030" dirty="0">
                <a:solidFill>
                  <a:srgbClr val="003EA8"/>
                </a:solidFill>
                <a:ea typeface="Nanum Square Ultra-Bold"/>
              </a:rPr>
              <a:t> </a:t>
            </a:r>
            <a:r>
              <a:rPr lang="en-US" sz="5030" dirty="0" err="1">
                <a:solidFill>
                  <a:srgbClr val="003EA8"/>
                </a:solidFill>
                <a:ea typeface="Nanum Square Ultra-Bold"/>
              </a:rPr>
              <a:t>고객</a:t>
            </a:r>
            <a:endParaRPr lang="en-US" sz="5030" dirty="0">
              <a:solidFill>
                <a:srgbClr val="003EA8"/>
              </a:solidFill>
              <a:ea typeface="Nanum Square Ultra-Bold"/>
            </a:endParaRPr>
          </a:p>
          <a:p>
            <a:pPr algn="l">
              <a:lnSpc>
                <a:spcPts val="6539"/>
              </a:lnSpc>
            </a:pPr>
            <a:r>
              <a:rPr lang="en-US" sz="5030" dirty="0" err="1">
                <a:solidFill>
                  <a:srgbClr val="003EA8"/>
                </a:solidFill>
                <a:ea typeface="Nanum Square Ultra-Bold"/>
              </a:rPr>
              <a:t>시선</a:t>
            </a:r>
            <a:r>
              <a:rPr lang="en-US" sz="5030" dirty="0">
                <a:solidFill>
                  <a:srgbClr val="003EA8"/>
                </a:solidFill>
                <a:ea typeface="Nanum Square Ultra-Bold"/>
              </a:rPr>
              <a:t> </a:t>
            </a:r>
            <a:r>
              <a:rPr lang="en-US" sz="5030" dirty="0" err="1">
                <a:solidFill>
                  <a:srgbClr val="003EA8"/>
                </a:solidFill>
                <a:ea typeface="Nanum Square Ultra-Bold"/>
              </a:rPr>
              <a:t>추적을</a:t>
            </a:r>
            <a:r>
              <a:rPr lang="en-US" sz="5030" dirty="0">
                <a:solidFill>
                  <a:srgbClr val="003EA8"/>
                </a:solidFill>
                <a:ea typeface="Nanum Square Ultra-Bold"/>
              </a:rPr>
              <a:t> </a:t>
            </a:r>
            <a:r>
              <a:rPr lang="en-US" sz="5030" dirty="0" err="1">
                <a:solidFill>
                  <a:srgbClr val="003EA8"/>
                </a:solidFill>
                <a:ea typeface="Nanum Square Ultra-Bold"/>
              </a:rPr>
              <a:t>통한</a:t>
            </a:r>
            <a:endParaRPr lang="en-US" sz="5030" dirty="0">
              <a:solidFill>
                <a:srgbClr val="003EA8"/>
              </a:solidFill>
              <a:ea typeface="Nanum Square Ultra-Bold"/>
            </a:endParaRPr>
          </a:p>
          <a:p>
            <a:pPr algn="l">
              <a:lnSpc>
                <a:spcPts val="6539"/>
              </a:lnSpc>
            </a:pPr>
            <a:r>
              <a:rPr lang="en-US" sz="5030" dirty="0" err="1">
                <a:solidFill>
                  <a:srgbClr val="003EA8"/>
                </a:solidFill>
                <a:ea typeface="Nanum Square Ultra-Bold"/>
              </a:rPr>
              <a:t>담배</a:t>
            </a:r>
            <a:r>
              <a:rPr lang="en-US" sz="5030" dirty="0">
                <a:solidFill>
                  <a:srgbClr val="003EA8"/>
                </a:solidFill>
                <a:ea typeface="Nanum Square Ultra-Bold"/>
              </a:rPr>
              <a:t> </a:t>
            </a:r>
            <a:r>
              <a:rPr lang="en-US" sz="5030" dirty="0" err="1">
                <a:solidFill>
                  <a:srgbClr val="003EA8"/>
                </a:solidFill>
                <a:ea typeface="Nanum Square Ultra-Bold"/>
              </a:rPr>
              <a:t>정보</a:t>
            </a:r>
            <a:r>
              <a:rPr lang="en-US" sz="5030" dirty="0">
                <a:solidFill>
                  <a:srgbClr val="003EA8"/>
                </a:solidFill>
                <a:ea typeface="Nanum Square Ultra-Bold"/>
              </a:rPr>
              <a:t> </a:t>
            </a:r>
            <a:r>
              <a:rPr lang="en-US" sz="5030" dirty="0" err="1">
                <a:solidFill>
                  <a:srgbClr val="003EA8"/>
                </a:solidFill>
                <a:ea typeface="Nanum Square Ultra-Bold"/>
              </a:rPr>
              <a:t>알림</a:t>
            </a:r>
            <a:r>
              <a:rPr lang="en-US" sz="5030" dirty="0">
                <a:solidFill>
                  <a:srgbClr val="003EA8"/>
                </a:solidFill>
                <a:ea typeface="Nanum Square Ultra-Bold"/>
              </a:rPr>
              <a:t> </a:t>
            </a:r>
            <a:r>
              <a:rPr lang="en-US" sz="5030" dirty="0" err="1">
                <a:solidFill>
                  <a:srgbClr val="003EA8"/>
                </a:solidFill>
                <a:ea typeface="Nanum Square Ultra-Bold"/>
              </a:rPr>
              <a:t>서비스</a:t>
            </a:r>
            <a:endParaRPr lang="en-US" sz="5030" dirty="0">
              <a:solidFill>
                <a:srgbClr val="003EA8"/>
              </a:solidFill>
              <a:ea typeface="Nanum Square Ultra-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16518" y="6846405"/>
            <a:ext cx="7920631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+mn-ea"/>
              </a:rPr>
              <a:t>4조 </a:t>
            </a:r>
            <a:r>
              <a:rPr lang="en-US" sz="4800" dirty="0" err="1">
                <a:solidFill>
                  <a:srgbClr val="000000"/>
                </a:solidFill>
                <a:latin typeface="+mn-ea"/>
              </a:rPr>
              <a:t>정용재</a:t>
            </a:r>
            <a:r>
              <a:rPr lang="en-US" sz="48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+mn-ea"/>
              </a:rPr>
              <a:t>조원진</a:t>
            </a:r>
            <a:endParaRPr lang="en-US" sz="48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347562" y="2352678"/>
            <a:ext cx="3383673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000000"/>
                </a:solidFill>
                <a:latin typeface="+mn-ea"/>
              </a:rPr>
              <a:t>무슨</a:t>
            </a:r>
            <a:r>
              <a:rPr lang="en-US" sz="48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+mn-ea"/>
              </a:rPr>
              <a:t>담배를</a:t>
            </a:r>
            <a:r>
              <a:rPr lang="en-US" sz="48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+mn-ea"/>
              </a:rPr>
              <a:t>찾는거야</a:t>
            </a:r>
            <a:r>
              <a:rPr lang="en-US" sz="4800" dirty="0">
                <a:solidFill>
                  <a:srgbClr val="000000"/>
                </a:solidFill>
                <a:latin typeface="+mn-ea"/>
              </a:rPr>
              <a:t>?..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5F9FF">
                <a:alpha val="100000"/>
              </a:srgbClr>
            </a:gs>
            <a:gs pos="26000">
              <a:srgbClr val="97D2E4">
                <a:alpha val="100000"/>
              </a:srgbClr>
            </a:gs>
            <a:gs pos="100000">
              <a:srgbClr val="59AAC3">
                <a:alpha val="100000"/>
              </a:srgbClr>
            </a:gs>
          </a:gsLst>
          <a:lin ang="1350003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6785">
            <a:off x="12792882" y="-2456824"/>
            <a:ext cx="8748996" cy="4947952"/>
          </a:xfrm>
          <a:custGeom>
            <a:avLst/>
            <a:gdLst/>
            <a:ahLst/>
            <a:cxnLst/>
            <a:rect l="l" t="t" r="r" b="b"/>
            <a:pathLst>
              <a:path w="8748996" h="4947952">
                <a:moveTo>
                  <a:pt x="0" y="0"/>
                </a:moveTo>
                <a:lnTo>
                  <a:pt x="8748996" y="0"/>
                </a:lnTo>
                <a:lnTo>
                  <a:pt x="8748996" y="4947952"/>
                </a:lnTo>
                <a:lnTo>
                  <a:pt x="0" y="4947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46785">
            <a:off x="-3443018" y="6068676"/>
            <a:ext cx="8748996" cy="4947952"/>
          </a:xfrm>
          <a:custGeom>
            <a:avLst/>
            <a:gdLst/>
            <a:ahLst/>
            <a:cxnLst/>
            <a:rect l="l" t="t" r="r" b="b"/>
            <a:pathLst>
              <a:path w="8748996" h="4947952">
                <a:moveTo>
                  <a:pt x="0" y="0"/>
                </a:moveTo>
                <a:lnTo>
                  <a:pt x="8748996" y="0"/>
                </a:lnTo>
                <a:lnTo>
                  <a:pt x="8748996" y="4947952"/>
                </a:lnTo>
                <a:lnTo>
                  <a:pt x="0" y="4947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76626" y="-5142744"/>
            <a:ext cx="6934748" cy="3921950"/>
          </a:xfrm>
          <a:custGeom>
            <a:avLst/>
            <a:gdLst/>
            <a:ahLst/>
            <a:cxnLst/>
            <a:rect l="l" t="t" r="r" b="b"/>
            <a:pathLst>
              <a:path w="6934748" h="3921950">
                <a:moveTo>
                  <a:pt x="0" y="0"/>
                </a:moveTo>
                <a:lnTo>
                  <a:pt x="6934748" y="0"/>
                </a:lnTo>
                <a:lnTo>
                  <a:pt x="6934748" y="3921950"/>
                </a:lnTo>
                <a:lnTo>
                  <a:pt x="0" y="3921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21531" y="723900"/>
            <a:ext cx="16444937" cy="9040819"/>
            <a:chOff x="0" y="0"/>
            <a:chExt cx="5999157" cy="2686560"/>
          </a:xfrm>
        </p:grpSpPr>
        <p:sp>
          <p:nvSpPr>
            <p:cNvPr id="6" name="Freeform 6">
              <a:hlinkClick r:id="rId5" tooltip="https://www.youtube.com/shorts/Ad4lmL3cKUQ?feature=share"/>
            </p:cNvPr>
            <p:cNvSpPr/>
            <p:nvPr/>
          </p:nvSpPr>
          <p:spPr>
            <a:xfrm>
              <a:off x="0" y="0"/>
              <a:ext cx="5999157" cy="2686560"/>
            </a:xfrm>
            <a:custGeom>
              <a:avLst/>
              <a:gdLst/>
              <a:ahLst/>
              <a:cxnLst/>
              <a:rect l="l" t="t" r="r" b="b"/>
              <a:pathLst>
                <a:path w="5999157" h="2686560">
                  <a:moveTo>
                    <a:pt x="0" y="0"/>
                  </a:moveTo>
                  <a:lnTo>
                    <a:pt x="5999157" y="0"/>
                  </a:lnTo>
                  <a:lnTo>
                    <a:pt x="5999157" y="2686560"/>
                  </a:lnTo>
                  <a:lnTo>
                    <a:pt x="0" y="26865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2" name="온라인 미디어 11" title="편의점 알바생은 담배자판기🧐">
            <a:hlinkClick r:id="" action="ppaction://media"/>
            <a:extLst>
              <a:ext uri="{FF2B5EF4-FFF2-40B4-BE49-F238E27FC236}">
                <a16:creationId xmlns:a16="http://schemas.microsoft.com/office/drawing/2014/main" id="{45622179-6CD5-4A7B-9030-002A4818B6C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2514600" y="1262607"/>
            <a:ext cx="4499323" cy="79634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09E618-6262-4F10-9D83-2E28297459A2}"/>
              </a:ext>
            </a:extLst>
          </p:cNvPr>
          <p:cNvSpPr txBox="1"/>
          <p:nvPr/>
        </p:nvSpPr>
        <p:spPr>
          <a:xfrm>
            <a:off x="11488723" y="9753915"/>
            <a:ext cx="641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https://www.youtube.com/shorts/HVihXydpQhQ?feature=share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F119A8-0C4E-4DD3-84F5-EE46721D0F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986" y="4321920"/>
            <a:ext cx="6011114" cy="12553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47B649-E805-4016-BC1E-23049D0C79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223" y="2149655"/>
            <a:ext cx="5658640" cy="12955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9ECC84-E404-4ECE-AD01-E5B3CF919A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223" y="6749606"/>
            <a:ext cx="5915851" cy="1086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5F9FF">
                <a:alpha val="100000"/>
              </a:srgbClr>
            </a:gs>
            <a:gs pos="26000">
              <a:srgbClr val="97D2E4">
                <a:alpha val="100000"/>
              </a:srgbClr>
            </a:gs>
            <a:gs pos="100000">
              <a:srgbClr val="59AAC3">
                <a:alpha val="100000"/>
              </a:srgbClr>
            </a:gs>
          </a:gsLst>
          <a:lin ang="1350003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6785">
            <a:off x="12792882" y="-2456824"/>
            <a:ext cx="8748996" cy="4947952"/>
          </a:xfrm>
          <a:custGeom>
            <a:avLst/>
            <a:gdLst/>
            <a:ahLst/>
            <a:cxnLst/>
            <a:rect l="l" t="t" r="r" b="b"/>
            <a:pathLst>
              <a:path w="8748996" h="4947952">
                <a:moveTo>
                  <a:pt x="0" y="0"/>
                </a:moveTo>
                <a:lnTo>
                  <a:pt x="8748996" y="0"/>
                </a:lnTo>
                <a:lnTo>
                  <a:pt x="8748996" y="4947952"/>
                </a:lnTo>
                <a:lnTo>
                  <a:pt x="0" y="4947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46785">
            <a:off x="-3443018" y="6068676"/>
            <a:ext cx="8748996" cy="4947952"/>
          </a:xfrm>
          <a:custGeom>
            <a:avLst/>
            <a:gdLst/>
            <a:ahLst/>
            <a:cxnLst/>
            <a:rect l="l" t="t" r="r" b="b"/>
            <a:pathLst>
              <a:path w="8748996" h="4947952">
                <a:moveTo>
                  <a:pt x="0" y="0"/>
                </a:moveTo>
                <a:lnTo>
                  <a:pt x="8748996" y="0"/>
                </a:lnTo>
                <a:lnTo>
                  <a:pt x="8748996" y="4947952"/>
                </a:lnTo>
                <a:lnTo>
                  <a:pt x="0" y="4947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76626" y="-5142744"/>
            <a:ext cx="6934748" cy="3921950"/>
          </a:xfrm>
          <a:custGeom>
            <a:avLst/>
            <a:gdLst/>
            <a:ahLst/>
            <a:cxnLst/>
            <a:rect l="l" t="t" r="r" b="b"/>
            <a:pathLst>
              <a:path w="6934748" h="3921950">
                <a:moveTo>
                  <a:pt x="0" y="0"/>
                </a:moveTo>
                <a:lnTo>
                  <a:pt x="6934748" y="0"/>
                </a:lnTo>
                <a:lnTo>
                  <a:pt x="6934748" y="3921950"/>
                </a:lnTo>
                <a:lnTo>
                  <a:pt x="0" y="3921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97510" y="2180382"/>
            <a:ext cx="16444937" cy="7364419"/>
            <a:chOff x="0" y="0"/>
            <a:chExt cx="5999157" cy="2686560"/>
          </a:xfrm>
        </p:grpSpPr>
        <p:sp>
          <p:nvSpPr>
            <p:cNvPr id="6" name="Freeform 6">
              <a:hlinkClick r:id="rId4" tooltip="https://www.youtube.com/shorts/Ad4lmL3cKUQ?feature=share"/>
            </p:cNvPr>
            <p:cNvSpPr/>
            <p:nvPr/>
          </p:nvSpPr>
          <p:spPr>
            <a:xfrm>
              <a:off x="0" y="0"/>
              <a:ext cx="5999157" cy="2686560"/>
            </a:xfrm>
            <a:custGeom>
              <a:avLst/>
              <a:gdLst/>
              <a:ahLst/>
              <a:cxnLst/>
              <a:rect l="l" t="t" r="r" b="b"/>
              <a:pathLst>
                <a:path w="5999157" h="2686560">
                  <a:moveTo>
                    <a:pt x="0" y="0"/>
                  </a:moveTo>
                  <a:lnTo>
                    <a:pt x="5999157" y="0"/>
                  </a:lnTo>
                  <a:lnTo>
                    <a:pt x="5999157" y="2686560"/>
                  </a:lnTo>
                  <a:lnTo>
                    <a:pt x="0" y="26865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sz="3000" dirty="0">
                <a:latin typeface="+mj-ea"/>
                <a:ea typeface="+mj-ea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97510" y="816935"/>
            <a:ext cx="16444937" cy="1238701"/>
            <a:chOff x="12886" y="-26568"/>
            <a:chExt cx="5999157" cy="451882"/>
          </a:xfrm>
        </p:grpSpPr>
        <p:sp>
          <p:nvSpPr>
            <p:cNvPr id="8" name="Freeform 8"/>
            <p:cNvSpPr/>
            <p:nvPr/>
          </p:nvSpPr>
          <p:spPr>
            <a:xfrm>
              <a:off x="12886" y="-26568"/>
              <a:ext cx="5999157" cy="451882"/>
            </a:xfrm>
            <a:custGeom>
              <a:avLst/>
              <a:gdLst/>
              <a:ahLst/>
              <a:cxnLst/>
              <a:rect l="l" t="t" r="r" b="b"/>
              <a:pathLst>
                <a:path w="5999157" h="451882">
                  <a:moveTo>
                    <a:pt x="0" y="0"/>
                  </a:moveTo>
                  <a:lnTo>
                    <a:pt x="5999157" y="0"/>
                  </a:lnTo>
                  <a:lnTo>
                    <a:pt x="5999157" y="451882"/>
                  </a:lnTo>
                  <a:lnTo>
                    <a:pt x="0" y="4518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algn="ctr"/>
              <a:r>
                <a:rPr lang="ko-KR" altLang="en-US" sz="5000" dirty="0"/>
                <a:t>프로젝트 목표</a:t>
              </a:r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3BA5CF-A6B1-4D5C-95B1-04631BEE12E8}"/>
              </a:ext>
            </a:extLst>
          </p:cNvPr>
          <p:cNvSpPr txBox="1"/>
          <p:nvPr/>
        </p:nvSpPr>
        <p:spPr>
          <a:xfrm>
            <a:off x="5314560" y="4064590"/>
            <a:ext cx="9448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+mn-ea"/>
              </a:rPr>
              <a:t>1.</a:t>
            </a:r>
            <a:r>
              <a:rPr lang="ko-KR" altLang="en-US" sz="3000" dirty="0">
                <a:latin typeface="+mn-ea"/>
              </a:rPr>
              <a:t>고객의 얼굴을 인색해서 나이를 추정하여 신분증 검사를 한다</a:t>
            </a:r>
            <a:r>
              <a:rPr lang="en-US" altLang="ko-KR" sz="3000" dirty="0">
                <a:latin typeface="+mn-ea"/>
              </a:rPr>
              <a:t>.</a:t>
            </a:r>
          </a:p>
          <a:p>
            <a:endParaRPr lang="en-US" altLang="ko-KR" sz="3000" dirty="0">
              <a:latin typeface="+mn-ea"/>
            </a:endParaRPr>
          </a:p>
          <a:p>
            <a:endParaRPr lang="ko-KR" altLang="en-US" sz="3000" dirty="0">
              <a:latin typeface="+mn-ea"/>
            </a:endParaRPr>
          </a:p>
          <a:p>
            <a:r>
              <a:rPr lang="en-US" altLang="ko-KR" sz="3000" dirty="0">
                <a:latin typeface="+mn-ea"/>
              </a:rPr>
              <a:t>2.</a:t>
            </a:r>
            <a:r>
              <a:rPr lang="ko-KR" altLang="en-US" sz="3000" dirty="0">
                <a:latin typeface="+mn-ea"/>
              </a:rPr>
              <a:t>고객의 시선을 통해서 고객 앞에 있는 </a:t>
            </a:r>
            <a:r>
              <a:rPr lang="ko-KR" altLang="en-US" sz="3000" dirty="0" err="1">
                <a:latin typeface="+mn-ea"/>
              </a:rPr>
              <a:t>좌표평면상의</a:t>
            </a:r>
            <a:r>
              <a:rPr lang="ko-KR" altLang="en-US" sz="3000" dirty="0">
                <a:latin typeface="+mn-ea"/>
              </a:rPr>
              <a:t> 좌표를 추정한다</a:t>
            </a:r>
            <a:r>
              <a:rPr lang="en-US" altLang="ko-KR" sz="3000" dirty="0">
                <a:latin typeface="+mn-ea"/>
              </a:rPr>
              <a:t>.</a:t>
            </a:r>
          </a:p>
          <a:p>
            <a:endParaRPr lang="en-US" altLang="ko-KR" sz="3000" dirty="0"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5F9FF">
                <a:alpha val="100000"/>
              </a:srgbClr>
            </a:gs>
            <a:gs pos="26000">
              <a:srgbClr val="97D2E4">
                <a:alpha val="100000"/>
              </a:srgbClr>
            </a:gs>
            <a:gs pos="100000">
              <a:srgbClr val="59AAC3">
                <a:alpha val="100000"/>
              </a:srgbClr>
            </a:gs>
          </a:gsLst>
          <a:lin ang="1350003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6785">
            <a:off x="12792882" y="-2456824"/>
            <a:ext cx="8748996" cy="4947952"/>
          </a:xfrm>
          <a:custGeom>
            <a:avLst/>
            <a:gdLst/>
            <a:ahLst/>
            <a:cxnLst/>
            <a:rect l="l" t="t" r="r" b="b"/>
            <a:pathLst>
              <a:path w="8748996" h="4947952">
                <a:moveTo>
                  <a:pt x="0" y="0"/>
                </a:moveTo>
                <a:lnTo>
                  <a:pt x="8748996" y="0"/>
                </a:lnTo>
                <a:lnTo>
                  <a:pt x="8748996" y="4947952"/>
                </a:lnTo>
                <a:lnTo>
                  <a:pt x="0" y="4947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46785">
            <a:off x="-3443018" y="6068676"/>
            <a:ext cx="8748996" cy="4947952"/>
          </a:xfrm>
          <a:custGeom>
            <a:avLst/>
            <a:gdLst/>
            <a:ahLst/>
            <a:cxnLst/>
            <a:rect l="l" t="t" r="r" b="b"/>
            <a:pathLst>
              <a:path w="8748996" h="4947952">
                <a:moveTo>
                  <a:pt x="0" y="0"/>
                </a:moveTo>
                <a:lnTo>
                  <a:pt x="8748996" y="0"/>
                </a:lnTo>
                <a:lnTo>
                  <a:pt x="8748996" y="4947952"/>
                </a:lnTo>
                <a:lnTo>
                  <a:pt x="0" y="4947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76626" y="-5142744"/>
            <a:ext cx="6934748" cy="3921950"/>
          </a:xfrm>
          <a:custGeom>
            <a:avLst/>
            <a:gdLst/>
            <a:ahLst/>
            <a:cxnLst/>
            <a:rect l="l" t="t" r="r" b="b"/>
            <a:pathLst>
              <a:path w="6934748" h="3921950">
                <a:moveTo>
                  <a:pt x="0" y="0"/>
                </a:moveTo>
                <a:lnTo>
                  <a:pt x="6934748" y="0"/>
                </a:lnTo>
                <a:lnTo>
                  <a:pt x="6934748" y="3921950"/>
                </a:lnTo>
                <a:lnTo>
                  <a:pt x="0" y="3921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31480" y="2328715"/>
            <a:ext cx="16444937" cy="7364419"/>
            <a:chOff x="0" y="0"/>
            <a:chExt cx="5999157" cy="2686560"/>
          </a:xfrm>
        </p:grpSpPr>
        <p:sp>
          <p:nvSpPr>
            <p:cNvPr id="6" name="Freeform 6">
              <a:hlinkClick r:id="rId3" tooltip="https://www.youtube.com/shorts/Ad4lmL3cKUQ?feature=share"/>
            </p:cNvPr>
            <p:cNvSpPr/>
            <p:nvPr/>
          </p:nvSpPr>
          <p:spPr>
            <a:xfrm>
              <a:off x="0" y="0"/>
              <a:ext cx="5999157" cy="2686560"/>
            </a:xfrm>
            <a:custGeom>
              <a:avLst/>
              <a:gdLst/>
              <a:ahLst/>
              <a:cxnLst/>
              <a:rect l="l" t="t" r="r" b="b"/>
              <a:pathLst>
                <a:path w="5999157" h="2686560">
                  <a:moveTo>
                    <a:pt x="0" y="0"/>
                  </a:moveTo>
                  <a:lnTo>
                    <a:pt x="5999157" y="0"/>
                  </a:lnTo>
                  <a:lnTo>
                    <a:pt x="5999157" y="2686560"/>
                  </a:lnTo>
                  <a:lnTo>
                    <a:pt x="0" y="26865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05495" y="952500"/>
            <a:ext cx="16444937" cy="1238704"/>
            <a:chOff x="0" y="0"/>
            <a:chExt cx="5999157" cy="4518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99157" cy="451882"/>
            </a:xfrm>
            <a:custGeom>
              <a:avLst/>
              <a:gdLst/>
              <a:ahLst/>
              <a:cxnLst/>
              <a:rect l="l" t="t" r="r" b="b"/>
              <a:pathLst>
                <a:path w="5999157" h="451882">
                  <a:moveTo>
                    <a:pt x="0" y="0"/>
                  </a:moveTo>
                  <a:lnTo>
                    <a:pt x="5999157" y="0"/>
                  </a:lnTo>
                  <a:lnTo>
                    <a:pt x="5999157" y="451882"/>
                  </a:lnTo>
                  <a:lnTo>
                    <a:pt x="0" y="45188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365497A7-5AA2-451F-9302-BFDA3F35DFB4}"/>
              </a:ext>
            </a:extLst>
          </p:cNvPr>
          <p:cNvSpPr/>
          <p:nvPr/>
        </p:nvSpPr>
        <p:spPr>
          <a:xfrm>
            <a:off x="997510" y="816935"/>
            <a:ext cx="16444937" cy="1238701"/>
          </a:xfrm>
          <a:custGeom>
            <a:avLst/>
            <a:gdLst/>
            <a:ahLst/>
            <a:cxnLst/>
            <a:rect l="l" t="t" r="r" b="b"/>
            <a:pathLst>
              <a:path w="5999157" h="451882">
                <a:moveTo>
                  <a:pt x="0" y="0"/>
                </a:moveTo>
                <a:lnTo>
                  <a:pt x="5999157" y="0"/>
                </a:lnTo>
                <a:lnTo>
                  <a:pt x="5999157" y="451882"/>
                </a:lnTo>
                <a:lnTo>
                  <a:pt x="0" y="451882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pPr algn="ctr"/>
            <a:r>
              <a:rPr lang="ko-KR" altLang="en-US" sz="5000" dirty="0"/>
              <a:t>시스템 구성도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81E741-F69D-4B05-9A3B-B9B2CD770B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341" y="2411536"/>
            <a:ext cx="11592233" cy="71987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5F9FF">
                <a:alpha val="100000"/>
              </a:srgbClr>
            </a:gs>
            <a:gs pos="26000">
              <a:srgbClr val="97D2E4">
                <a:alpha val="100000"/>
              </a:srgbClr>
            </a:gs>
            <a:gs pos="100000">
              <a:srgbClr val="59AAC3">
                <a:alpha val="100000"/>
              </a:srgbClr>
            </a:gs>
          </a:gsLst>
          <a:lin ang="1350003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6785">
            <a:off x="12792882" y="-2456824"/>
            <a:ext cx="8748996" cy="4947952"/>
          </a:xfrm>
          <a:custGeom>
            <a:avLst/>
            <a:gdLst/>
            <a:ahLst/>
            <a:cxnLst/>
            <a:rect l="l" t="t" r="r" b="b"/>
            <a:pathLst>
              <a:path w="8748996" h="4947952">
                <a:moveTo>
                  <a:pt x="0" y="0"/>
                </a:moveTo>
                <a:lnTo>
                  <a:pt x="8748996" y="0"/>
                </a:lnTo>
                <a:lnTo>
                  <a:pt x="8748996" y="4947952"/>
                </a:lnTo>
                <a:lnTo>
                  <a:pt x="0" y="4947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46785">
            <a:off x="-3443018" y="6068676"/>
            <a:ext cx="8748996" cy="4947952"/>
          </a:xfrm>
          <a:custGeom>
            <a:avLst/>
            <a:gdLst/>
            <a:ahLst/>
            <a:cxnLst/>
            <a:rect l="l" t="t" r="r" b="b"/>
            <a:pathLst>
              <a:path w="8748996" h="4947952">
                <a:moveTo>
                  <a:pt x="0" y="0"/>
                </a:moveTo>
                <a:lnTo>
                  <a:pt x="8748996" y="0"/>
                </a:lnTo>
                <a:lnTo>
                  <a:pt x="8748996" y="4947952"/>
                </a:lnTo>
                <a:lnTo>
                  <a:pt x="0" y="4947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76626" y="-5142744"/>
            <a:ext cx="6934748" cy="3921950"/>
          </a:xfrm>
          <a:custGeom>
            <a:avLst/>
            <a:gdLst/>
            <a:ahLst/>
            <a:cxnLst/>
            <a:rect l="l" t="t" r="r" b="b"/>
            <a:pathLst>
              <a:path w="6934748" h="3921950">
                <a:moveTo>
                  <a:pt x="0" y="0"/>
                </a:moveTo>
                <a:lnTo>
                  <a:pt x="6934748" y="0"/>
                </a:lnTo>
                <a:lnTo>
                  <a:pt x="6934748" y="3921950"/>
                </a:lnTo>
                <a:lnTo>
                  <a:pt x="0" y="3921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>
            <a:hlinkClick r:id="rId3" tooltip="https://www.youtube.com/shorts/Ad4lmL3cKUQ?feature=share"/>
          </p:cNvPr>
          <p:cNvSpPr/>
          <p:nvPr/>
        </p:nvSpPr>
        <p:spPr>
          <a:xfrm>
            <a:off x="931480" y="2328715"/>
            <a:ext cx="16444937" cy="7364419"/>
          </a:xfrm>
          <a:custGeom>
            <a:avLst/>
            <a:gdLst/>
            <a:ahLst/>
            <a:cxnLst/>
            <a:rect l="l" t="t" r="r" b="b"/>
            <a:pathLst>
              <a:path w="5999157" h="2686560">
                <a:moveTo>
                  <a:pt x="0" y="0"/>
                </a:moveTo>
                <a:lnTo>
                  <a:pt x="5999157" y="0"/>
                </a:lnTo>
                <a:lnTo>
                  <a:pt x="5999157" y="2686560"/>
                </a:lnTo>
                <a:lnTo>
                  <a:pt x="0" y="2686560"/>
                </a:lnTo>
                <a:close/>
              </a:path>
            </a:pathLst>
          </a:custGeom>
          <a:solidFill>
            <a:srgbClr val="FFFFFF"/>
          </a:solidFill>
        </p:spPr>
      </p:sp>
      <p:grpSp>
        <p:nvGrpSpPr>
          <p:cNvPr id="7" name="Group 7"/>
          <p:cNvGrpSpPr/>
          <p:nvPr/>
        </p:nvGrpSpPr>
        <p:grpSpPr>
          <a:xfrm>
            <a:off x="905495" y="952500"/>
            <a:ext cx="16444937" cy="1238704"/>
            <a:chOff x="0" y="0"/>
            <a:chExt cx="5999157" cy="4518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99157" cy="451882"/>
            </a:xfrm>
            <a:custGeom>
              <a:avLst/>
              <a:gdLst/>
              <a:ahLst/>
              <a:cxnLst/>
              <a:rect l="l" t="t" r="r" b="b"/>
              <a:pathLst>
                <a:path w="5999157" h="451882">
                  <a:moveTo>
                    <a:pt x="0" y="0"/>
                  </a:moveTo>
                  <a:lnTo>
                    <a:pt x="5999157" y="0"/>
                  </a:lnTo>
                  <a:lnTo>
                    <a:pt x="5999157" y="451882"/>
                  </a:lnTo>
                  <a:lnTo>
                    <a:pt x="0" y="4518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algn="ctr"/>
              <a:r>
                <a:rPr lang="ko-KR" altLang="en-US" sz="6000" dirty="0"/>
                <a:t>개발 진행</a:t>
              </a:r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DD8F20-8375-4217-879D-634B380E2F40}"/>
              </a:ext>
            </a:extLst>
          </p:cNvPr>
          <p:cNvSpPr txBox="1"/>
          <p:nvPr/>
        </p:nvSpPr>
        <p:spPr>
          <a:xfrm>
            <a:off x="1371600" y="2304565"/>
            <a:ext cx="12268200" cy="2773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b="0" i="0" dirty="0">
                <a:solidFill>
                  <a:srgbClr val="000000"/>
                </a:solidFill>
                <a:effectLst/>
                <a:latin typeface="+mn-ea"/>
              </a:rPr>
              <a:t>Open model zoo</a:t>
            </a:r>
            <a:r>
              <a:rPr lang="ko-KR" altLang="en-US" sz="3000" b="0" i="0" dirty="0">
                <a:solidFill>
                  <a:srgbClr val="000000"/>
                </a:solidFill>
                <a:effectLst/>
                <a:latin typeface="+mn-ea"/>
              </a:rPr>
              <a:t>의 </a:t>
            </a:r>
            <a:r>
              <a:rPr lang="en-US" altLang="ko-KR" sz="3000" b="0" i="0" dirty="0" err="1">
                <a:solidFill>
                  <a:srgbClr val="000000"/>
                </a:solidFill>
                <a:effectLst/>
                <a:latin typeface="+mn-ea"/>
              </a:rPr>
              <a:t>gaze_estimation</a:t>
            </a:r>
            <a:r>
              <a:rPr lang="en-US" altLang="ko-KR" sz="30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3000" b="0" i="0" dirty="0">
                <a:solidFill>
                  <a:srgbClr val="000000"/>
                </a:solidFill>
                <a:effectLst/>
                <a:latin typeface="+mn-ea"/>
              </a:rPr>
              <a:t>모델에서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0" i="0" dirty="0">
                <a:solidFill>
                  <a:srgbClr val="000000"/>
                </a:solidFill>
                <a:effectLst/>
                <a:latin typeface="+mn-ea"/>
              </a:rPr>
              <a:t>시선 </a:t>
            </a:r>
            <a:r>
              <a:rPr lang="en-US" altLang="ko-KR" sz="3000" b="0" i="0" dirty="0" err="1">
                <a:solidFill>
                  <a:srgbClr val="000000"/>
                </a:solidFill>
                <a:effectLst/>
                <a:latin typeface="+mn-ea"/>
              </a:rPr>
              <a:t>Horizontal,Vertical</a:t>
            </a:r>
            <a:r>
              <a:rPr lang="en-US" altLang="ko-KR" sz="3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3000" b="0" i="0" dirty="0">
                <a:solidFill>
                  <a:srgbClr val="000000"/>
                </a:solidFill>
                <a:effectLst/>
                <a:latin typeface="+mn-ea"/>
              </a:rPr>
              <a:t>계산</a:t>
            </a:r>
            <a:endParaRPr lang="ko-KR" altLang="en-US" sz="3000" dirty="0">
              <a:latin typeface="+mn-ea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0" i="0" dirty="0">
                <a:solidFill>
                  <a:srgbClr val="000000"/>
                </a:solidFill>
                <a:effectLst/>
                <a:latin typeface="+mn-ea"/>
              </a:rPr>
              <a:t>머리 자세 </a:t>
            </a:r>
            <a:r>
              <a:rPr lang="en-US" altLang="ko-KR" sz="3000" b="0" i="0" dirty="0">
                <a:solidFill>
                  <a:srgbClr val="000000"/>
                </a:solidFill>
                <a:effectLst/>
                <a:latin typeface="+mn-ea"/>
              </a:rPr>
              <a:t>(Yaw, Pitch, Roll)</a:t>
            </a:r>
            <a:r>
              <a:rPr lang="ko-KR" altLang="en-US" sz="3000" b="0" i="0" dirty="0">
                <a:solidFill>
                  <a:srgbClr val="000000"/>
                </a:solidFill>
                <a:effectLst/>
                <a:latin typeface="+mn-ea"/>
              </a:rPr>
              <a:t>값 계산</a:t>
            </a:r>
            <a:endParaRPr lang="ko-KR" altLang="en-US" sz="3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3000" dirty="0"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2C0F683-269B-4CB4-89C4-747864E4CE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257" y="4364495"/>
            <a:ext cx="2562225" cy="24479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9024827-45B8-4AB5-85B5-45F22D3A66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893" y="4350327"/>
            <a:ext cx="2562225" cy="24479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A53C619-CE6B-4EF0-8003-C9E9398BC8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614" y="4243069"/>
            <a:ext cx="2562225" cy="24479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E73D6C7-2FE8-4EDB-A7C1-86AD55D4987C}"/>
              </a:ext>
            </a:extLst>
          </p:cNvPr>
          <p:cNvSpPr txBox="1"/>
          <p:nvPr/>
        </p:nvSpPr>
        <p:spPr>
          <a:xfrm>
            <a:off x="1066800" y="7338917"/>
            <a:ext cx="12268200" cy="217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1. 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시선 방향 벡터와 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R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을 </a:t>
            </a:r>
            <a:r>
              <a:rPr lang="ko-KR" altLang="en-US" sz="32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행렬곱하여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 좌표계로 변환</a:t>
            </a:r>
            <a:endParaRPr lang="ko-KR" altLang="en-US" sz="320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맑은 고딕" panose="020B0503020000020004" pitchFamily="50" charset="-127"/>
              </a:rPr>
              <a:t>2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2D 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평면에 시선 방향 투영</a:t>
            </a:r>
            <a:endParaRPr lang="ko-KR" altLang="en-US" sz="320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3000" dirty="0">
              <a:latin typeface="+mn-ea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EA7111D6-9F95-4794-8EB7-751750C1B0C1}"/>
              </a:ext>
            </a:extLst>
          </p:cNvPr>
          <p:cNvSpPr/>
          <p:nvPr/>
        </p:nvSpPr>
        <p:spPr>
          <a:xfrm>
            <a:off x="10686250" y="7625198"/>
            <a:ext cx="1773528" cy="1138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E2F747-1762-4E33-96ED-663D65DA2C08}"/>
              </a:ext>
            </a:extLst>
          </p:cNvPr>
          <p:cNvSpPr txBox="1"/>
          <p:nvPr/>
        </p:nvSpPr>
        <p:spPr>
          <a:xfrm>
            <a:off x="12612124" y="7146949"/>
            <a:ext cx="4825636" cy="2094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/>
              <a:t>계산된 좌표를</a:t>
            </a:r>
            <a:r>
              <a:rPr lang="en-US" altLang="ko-KR" sz="3000" dirty="0"/>
              <a:t> UI</a:t>
            </a:r>
            <a:r>
              <a:rPr lang="ko-KR" altLang="en-US" sz="3000" dirty="0"/>
              <a:t>에 </a:t>
            </a:r>
            <a:r>
              <a:rPr lang="en-US" altLang="ko-KR" sz="3000" dirty="0" err="1"/>
              <a:t>putText</a:t>
            </a:r>
            <a:r>
              <a:rPr lang="ko-KR" altLang="en-US" sz="3000" dirty="0"/>
              <a:t>하여 해당 위치와 담배 이름이 출력되게 만듦</a:t>
            </a:r>
            <a:r>
              <a:rPr lang="en-US" altLang="ko-KR" sz="3000" dirty="0"/>
              <a:t>.</a:t>
            </a:r>
            <a:endParaRPr lang="ko-KR" altLang="en-US" sz="3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5F9FF">
                <a:alpha val="100000"/>
              </a:srgbClr>
            </a:gs>
            <a:gs pos="26000">
              <a:srgbClr val="97D2E4">
                <a:alpha val="100000"/>
              </a:srgbClr>
            </a:gs>
            <a:gs pos="100000">
              <a:srgbClr val="59AAC3">
                <a:alpha val="100000"/>
              </a:srgbClr>
            </a:gs>
          </a:gsLst>
          <a:lin ang="1350003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6785">
            <a:off x="12792882" y="-2456824"/>
            <a:ext cx="8748996" cy="4947952"/>
          </a:xfrm>
          <a:custGeom>
            <a:avLst/>
            <a:gdLst/>
            <a:ahLst/>
            <a:cxnLst/>
            <a:rect l="l" t="t" r="r" b="b"/>
            <a:pathLst>
              <a:path w="8748996" h="4947952">
                <a:moveTo>
                  <a:pt x="0" y="0"/>
                </a:moveTo>
                <a:lnTo>
                  <a:pt x="8748996" y="0"/>
                </a:lnTo>
                <a:lnTo>
                  <a:pt x="8748996" y="4947952"/>
                </a:lnTo>
                <a:lnTo>
                  <a:pt x="0" y="4947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46785">
            <a:off x="-3443018" y="6068676"/>
            <a:ext cx="8748996" cy="4947952"/>
          </a:xfrm>
          <a:custGeom>
            <a:avLst/>
            <a:gdLst/>
            <a:ahLst/>
            <a:cxnLst/>
            <a:rect l="l" t="t" r="r" b="b"/>
            <a:pathLst>
              <a:path w="8748996" h="4947952">
                <a:moveTo>
                  <a:pt x="0" y="0"/>
                </a:moveTo>
                <a:lnTo>
                  <a:pt x="8748996" y="0"/>
                </a:lnTo>
                <a:lnTo>
                  <a:pt x="8748996" y="4947952"/>
                </a:lnTo>
                <a:lnTo>
                  <a:pt x="0" y="4947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76626" y="-5142744"/>
            <a:ext cx="6934748" cy="3921950"/>
          </a:xfrm>
          <a:custGeom>
            <a:avLst/>
            <a:gdLst/>
            <a:ahLst/>
            <a:cxnLst/>
            <a:rect l="l" t="t" r="r" b="b"/>
            <a:pathLst>
              <a:path w="6934748" h="3921950">
                <a:moveTo>
                  <a:pt x="0" y="0"/>
                </a:moveTo>
                <a:lnTo>
                  <a:pt x="6934748" y="0"/>
                </a:lnTo>
                <a:lnTo>
                  <a:pt x="6934748" y="3921950"/>
                </a:lnTo>
                <a:lnTo>
                  <a:pt x="0" y="3921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31480" y="2328715"/>
            <a:ext cx="16444937" cy="7364419"/>
            <a:chOff x="0" y="0"/>
            <a:chExt cx="5999157" cy="2686560"/>
          </a:xfrm>
        </p:grpSpPr>
        <p:sp>
          <p:nvSpPr>
            <p:cNvPr id="6" name="Freeform 6">
              <a:hlinkClick r:id="rId5" tooltip="https://www.youtube.com/shorts/Ad4lmL3cKUQ?feature=share"/>
            </p:cNvPr>
            <p:cNvSpPr/>
            <p:nvPr/>
          </p:nvSpPr>
          <p:spPr>
            <a:xfrm>
              <a:off x="0" y="0"/>
              <a:ext cx="5999157" cy="2686560"/>
            </a:xfrm>
            <a:custGeom>
              <a:avLst/>
              <a:gdLst/>
              <a:ahLst/>
              <a:cxnLst/>
              <a:rect l="l" t="t" r="r" b="b"/>
              <a:pathLst>
                <a:path w="5999157" h="2686560">
                  <a:moveTo>
                    <a:pt x="0" y="0"/>
                  </a:moveTo>
                  <a:lnTo>
                    <a:pt x="5999157" y="0"/>
                  </a:lnTo>
                  <a:lnTo>
                    <a:pt x="5999157" y="2686560"/>
                  </a:lnTo>
                  <a:lnTo>
                    <a:pt x="0" y="26865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05495" y="952500"/>
            <a:ext cx="16444937" cy="1238704"/>
            <a:chOff x="0" y="0"/>
            <a:chExt cx="5999157" cy="4518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99157" cy="451882"/>
            </a:xfrm>
            <a:custGeom>
              <a:avLst/>
              <a:gdLst/>
              <a:ahLst/>
              <a:cxnLst/>
              <a:rect l="l" t="t" r="r" b="b"/>
              <a:pathLst>
                <a:path w="5999157" h="451882">
                  <a:moveTo>
                    <a:pt x="0" y="0"/>
                  </a:moveTo>
                  <a:lnTo>
                    <a:pt x="5999157" y="0"/>
                  </a:lnTo>
                  <a:lnTo>
                    <a:pt x="5999157" y="451882"/>
                  </a:lnTo>
                  <a:lnTo>
                    <a:pt x="0" y="4518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0F4A92-7CB3-437B-8388-619D2F3423ED}"/>
              </a:ext>
            </a:extLst>
          </p:cNvPr>
          <p:cNvSpPr txBox="1"/>
          <p:nvPr/>
        </p:nvSpPr>
        <p:spPr>
          <a:xfrm>
            <a:off x="6124861" y="1202658"/>
            <a:ext cx="6058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/>
              <a:t>시연 및 결과</a:t>
            </a:r>
          </a:p>
        </p:txBody>
      </p:sp>
      <p:pic>
        <p:nvPicPr>
          <p:cNvPr id="12" name="siyeon01">
            <a:hlinkClick r:id="" action="ppaction://media"/>
            <a:extLst>
              <a:ext uri="{FF2B5EF4-FFF2-40B4-BE49-F238E27FC236}">
                <a16:creationId xmlns:a16="http://schemas.microsoft.com/office/drawing/2014/main" id="{5C807A59-E29A-4E44-A919-6F77680D99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699676" y="2760025"/>
            <a:ext cx="10888647" cy="6324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2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5F9FF">
                <a:alpha val="100000"/>
              </a:srgbClr>
            </a:gs>
            <a:gs pos="26000">
              <a:srgbClr val="97D2E4">
                <a:alpha val="100000"/>
              </a:srgbClr>
            </a:gs>
            <a:gs pos="100000">
              <a:srgbClr val="59AAC3">
                <a:alpha val="100000"/>
              </a:srgbClr>
            </a:gs>
          </a:gsLst>
          <a:lin ang="1350003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6785">
            <a:off x="12792882" y="-2456824"/>
            <a:ext cx="8748996" cy="4947952"/>
          </a:xfrm>
          <a:custGeom>
            <a:avLst/>
            <a:gdLst/>
            <a:ahLst/>
            <a:cxnLst/>
            <a:rect l="l" t="t" r="r" b="b"/>
            <a:pathLst>
              <a:path w="8748996" h="4947952">
                <a:moveTo>
                  <a:pt x="0" y="0"/>
                </a:moveTo>
                <a:lnTo>
                  <a:pt x="8748996" y="0"/>
                </a:lnTo>
                <a:lnTo>
                  <a:pt x="8748996" y="4947952"/>
                </a:lnTo>
                <a:lnTo>
                  <a:pt x="0" y="4947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46785">
            <a:off x="-3443018" y="6068676"/>
            <a:ext cx="8748996" cy="4947952"/>
          </a:xfrm>
          <a:custGeom>
            <a:avLst/>
            <a:gdLst/>
            <a:ahLst/>
            <a:cxnLst/>
            <a:rect l="l" t="t" r="r" b="b"/>
            <a:pathLst>
              <a:path w="8748996" h="4947952">
                <a:moveTo>
                  <a:pt x="0" y="0"/>
                </a:moveTo>
                <a:lnTo>
                  <a:pt x="8748996" y="0"/>
                </a:lnTo>
                <a:lnTo>
                  <a:pt x="8748996" y="4947952"/>
                </a:lnTo>
                <a:lnTo>
                  <a:pt x="0" y="4947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76626" y="-5142744"/>
            <a:ext cx="6934748" cy="3921950"/>
          </a:xfrm>
          <a:custGeom>
            <a:avLst/>
            <a:gdLst/>
            <a:ahLst/>
            <a:cxnLst/>
            <a:rect l="l" t="t" r="r" b="b"/>
            <a:pathLst>
              <a:path w="6934748" h="3921950">
                <a:moveTo>
                  <a:pt x="0" y="0"/>
                </a:moveTo>
                <a:lnTo>
                  <a:pt x="6934748" y="0"/>
                </a:lnTo>
                <a:lnTo>
                  <a:pt x="6934748" y="3921950"/>
                </a:lnTo>
                <a:lnTo>
                  <a:pt x="0" y="3921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05495" y="2400300"/>
            <a:ext cx="16444937" cy="7364419"/>
            <a:chOff x="0" y="0"/>
            <a:chExt cx="5999157" cy="2686560"/>
          </a:xfrm>
        </p:grpSpPr>
        <p:sp>
          <p:nvSpPr>
            <p:cNvPr id="6" name="Freeform 6">
              <a:hlinkClick r:id="rId3" tooltip="https://www.youtube.com/shorts/Ad4lmL3cKUQ?feature=share"/>
            </p:cNvPr>
            <p:cNvSpPr/>
            <p:nvPr/>
          </p:nvSpPr>
          <p:spPr>
            <a:xfrm>
              <a:off x="0" y="0"/>
              <a:ext cx="5999157" cy="2686560"/>
            </a:xfrm>
            <a:custGeom>
              <a:avLst/>
              <a:gdLst/>
              <a:ahLst/>
              <a:cxnLst/>
              <a:rect l="l" t="t" r="r" b="b"/>
              <a:pathLst>
                <a:path w="5999157" h="2686560">
                  <a:moveTo>
                    <a:pt x="0" y="0"/>
                  </a:moveTo>
                  <a:lnTo>
                    <a:pt x="5999157" y="0"/>
                  </a:lnTo>
                  <a:lnTo>
                    <a:pt x="5999157" y="2686560"/>
                  </a:lnTo>
                  <a:lnTo>
                    <a:pt x="0" y="26865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05495" y="952500"/>
            <a:ext cx="16444937" cy="1238704"/>
            <a:chOff x="0" y="0"/>
            <a:chExt cx="5999157" cy="4518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99157" cy="451882"/>
            </a:xfrm>
            <a:custGeom>
              <a:avLst/>
              <a:gdLst/>
              <a:ahLst/>
              <a:cxnLst/>
              <a:rect l="l" t="t" r="r" b="b"/>
              <a:pathLst>
                <a:path w="5999157" h="451882">
                  <a:moveTo>
                    <a:pt x="0" y="0"/>
                  </a:moveTo>
                  <a:lnTo>
                    <a:pt x="5999157" y="0"/>
                  </a:lnTo>
                  <a:lnTo>
                    <a:pt x="5999157" y="451882"/>
                  </a:lnTo>
                  <a:lnTo>
                    <a:pt x="0" y="45188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Freeform 10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C0748-2B81-4C1D-B233-FD1C1E95585B}"/>
              </a:ext>
            </a:extLst>
          </p:cNvPr>
          <p:cNvSpPr txBox="1"/>
          <p:nvPr/>
        </p:nvSpPr>
        <p:spPr>
          <a:xfrm>
            <a:off x="8069293" y="1175538"/>
            <a:ext cx="350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고찰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8440EC-8A42-4A36-B6A5-3827040489B4}"/>
              </a:ext>
            </a:extLst>
          </p:cNvPr>
          <p:cNvSpPr txBox="1"/>
          <p:nvPr/>
        </p:nvSpPr>
        <p:spPr>
          <a:xfrm>
            <a:off x="1312514" y="2400300"/>
            <a:ext cx="13478920" cy="4175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/>
              <a:t>고쳐야할 점</a:t>
            </a:r>
            <a:r>
              <a:rPr lang="en-US" altLang="ko-KR" sz="3000" dirty="0"/>
              <a:t>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3000" dirty="0"/>
              <a:t>C++</a:t>
            </a:r>
            <a:r>
              <a:rPr lang="ko-KR" altLang="en-US" sz="3000" dirty="0"/>
              <a:t>을 이용하여 </a:t>
            </a:r>
            <a:r>
              <a:rPr lang="en-US" altLang="ko-KR" sz="3000" dirty="0"/>
              <a:t>interactive_ </a:t>
            </a:r>
            <a:r>
              <a:rPr lang="en-US" altLang="ko-KR" sz="3000" dirty="0" err="1"/>
              <a:t>face_detection</a:t>
            </a:r>
            <a:r>
              <a:rPr lang="ko-KR" altLang="en-US" sz="3000" dirty="0"/>
              <a:t>과의 모델과 </a:t>
            </a:r>
            <a:r>
              <a:rPr lang="ko-KR" altLang="en-US" sz="3000" dirty="0" err="1"/>
              <a:t>병합해야한다</a:t>
            </a:r>
            <a:r>
              <a:rPr lang="en-US" altLang="ko-KR" sz="30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000" dirty="0"/>
              <a:t>카메라가 비추는 좌표평면이 크다</a:t>
            </a:r>
            <a:r>
              <a:rPr lang="en-US" altLang="ko-KR" sz="30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000" dirty="0"/>
              <a:t>키에 따른 카메라의 위치가 다르면 추정치에 오차</a:t>
            </a:r>
            <a:endParaRPr lang="en-US" altLang="ko-KR" sz="30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000" dirty="0"/>
              <a:t>사람과 카메라 간의 거리 차이를 고려하지 않아 오차가 많음</a:t>
            </a:r>
            <a:r>
              <a:rPr lang="en-US" altLang="ko-KR" sz="3000" dirty="0"/>
              <a:t>.</a:t>
            </a:r>
          </a:p>
          <a:p>
            <a:pPr>
              <a:lnSpc>
                <a:spcPct val="150000"/>
              </a:lnSpc>
            </a:pPr>
            <a:endParaRPr lang="ko-KR" altLang="en-US" sz="3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16749-1123-4626-AE93-9D9C8321EF73}"/>
              </a:ext>
            </a:extLst>
          </p:cNvPr>
          <p:cNvSpPr txBox="1"/>
          <p:nvPr/>
        </p:nvSpPr>
        <p:spPr>
          <a:xfrm>
            <a:off x="1219200" y="6152134"/>
            <a:ext cx="12496800" cy="347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/>
              <a:t> 발전할 점</a:t>
            </a:r>
            <a:r>
              <a:rPr lang="en-US" altLang="ko-KR" sz="3000" dirty="0"/>
              <a:t>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000" dirty="0"/>
              <a:t>시선이 </a:t>
            </a:r>
            <a:r>
              <a:rPr lang="ko-KR" altLang="en-US" sz="3000" dirty="0" err="1"/>
              <a:t>담배쪽으로</a:t>
            </a:r>
            <a:r>
              <a:rPr lang="ko-KR" altLang="en-US" sz="3000" dirty="0"/>
              <a:t> 가면 그 해당 담배 위치 빛나게</a:t>
            </a:r>
            <a:endParaRPr lang="en-US" altLang="ko-KR" sz="3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000" dirty="0"/>
              <a:t>나이대와 담배 조율에 따른 데이터셋 확보 </a:t>
            </a:r>
            <a:r>
              <a:rPr lang="en-US" altLang="ko-KR" sz="3000" dirty="0"/>
              <a:t>-&gt; </a:t>
            </a:r>
            <a:r>
              <a:rPr lang="ko-KR" altLang="en-US" sz="3000" dirty="0"/>
              <a:t>담배 위치선정</a:t>
            </a:r>
            <a:r>
              <a:rPr lang="en-US" altLang="ko-KR" sz="3000" dirty="0"/>
              <a:t>, </a:t>
            </a:r>
            <a:r>
              <a:rPr lang="ko-KR" altLang="en-US" sz="3000" dirty="0"/>
              <a:t>발주</a:t>
            </a:r>
            <a:endParaRPr lang="en-US" altLang="ko-KR" sz="3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000" dirty="0"/>
              <a:t>표정</a:t>
            </a:r>
            <a:r>
              <a:rPr lang="en-US" altLang="ko-KR" sz="3000" dirty="0"/>
              <a:t>, </a:t>
            </a:r>
            <a:r>
              <a:rPr lang="ko-KR" altLang="en-US" sz="3000" dirty="0"/>
              <a:t>행동 분석 추가</a:t>
            </a:r>
            <a:endParaRPr lang="en-US" altLang="ko-KR" sz="3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000" dirty="0"/>
              <a:t>담배 외 물품에도 적용</a:t>
            </a:r>
            <a:endParaRPr lang="en-US" altLang="ko-KR" sz="3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208</Words>
  <Application>Microsoft Office PowerPoint</Application>
  <PresentationFormat>사용자 지정</PresentationFormat>
  <Paragraphs>40</Paragraphs>
  <Slides>7</Slides>
  <Notes>3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Calibri</vt:lpstr>
      <vt:lpstr>맑은 고딕</vt:lpstr>
      <vt:lpstr>210 도시락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Electronic Cigarette Brand Business Plan by Slidesgo.pptx</dc:title>
  <dc:creator>fefoe vjeoe</dc:creator>
  <cp:lastModifiedBy>fefoe vjeoe</cp:lastModifiedBy>
  <cp:revision>24</cp:revision>
  <dcterms:created xsi:type="dcterms:W3CDTF">2006-08-16T00:00:00Z</dcterms:created>
  <dcterms:modified xsi:type="dcterms:W3CDTF">2024-06-12T04:30:08Z</dcterms:modified>
  <dc:identifier>DAGHz4XQ04k</dc:identifier>
</cp:coreProperties>
</file>